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50" r:id="rId2"/>
    <p:sldMasterId id="2147483656" r:id="rId3"/>
  </p:sldMasterIdLst>
  <p:notesMasterIdLst>
    <p:notesMasterId r:id="rId12"/>
  </p:notesMasterIdLst>
  <p:handoutMasterIdLst>
    <p:handoutMasterId r:id="rId13"/>
  </p:handoutMasterIdLst>
  <p:sldIdLst>
    <p:sldId id="296" r:id="rId4"/>
    <p:sldId id="289" r:id="rId5"/>
    <p:sldId id="297" r:id="rId6"/>
    <p:sldId id="298" r:id="rId7"/>
    <p:sldId id="299" r:id="rId8"/>
    <p:sldId id="300" r:id="rId9"/>
    <p:sldId id="301" r:id="rId10"/>
    <p:sldId id="272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F497D"/>
    <a:srgbClr val="FFFFFF"/>
    <a:srgbClr val="007EBE"/>
    <a:srgbClr val="0073B5"/>
    <a:srgbClr val="B9E6FF"/>
    <a:srgbClr val="ECF2F8"/>
    <a:srgbClr val="005C8A"/>
    <a:srgbClr val="8CC63F"/>
    <a:srgbClr val="F79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6" autoAdjust="0"/>
    <p:restoredTop sz="99542" autoAdjust="0"/>
  </p:normalViewPr>
  <p:slideViewPr>
    <p:cSldViewPr>
      <p:cViewPr varScale="1">
        <p:scale>
          <a:sx n="116" d="100"/>
          <a:sy n="116" d="100"/>
        </p:scale>
        <p:origin x="533" y="8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-2286" y="-12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CEA22-9D2B-4003-BF06-3562170736C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6922F-47CE-4AB4-82A3-FCDA39466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2848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41504-1FE4-4AC0-82DD-57D2457E00B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0BB9E-4308-4572-BF4D-41B96D5EF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780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60040" y="2193708"/>
            <a:ext cx="6692280" cy="54006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755576" y="2733768"/>
            <a:ext cx="5256584" cy="324036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000000"/>
                </a:solidFill>
                <a:latin typeface="Segoe UI Semilight" pitchFamily="34" charset="0"/>
                <a:cs typeface="Segoe UI Semi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4191930"/>
            <a:ext cx="2160240" cy="216024"/>
          </a:xfrm>
        </p:spPr>
        <p:txBody>
          <a:bodyPr/>
          <a:lstStyle>
            <a:lvl1pPr>
              <a:defRPr sz="1200"/>
            </a:lvl1pPr>
          </a:lstStyle>
          <a:p>
            <a:r>
              <a:rPr lang="ru-RU" dirty="0" smtClean="0"/>
              <a:t>Москва </a:t>
            </a:r>
            <a:r>
              <a:rPr lang="en-US" dirty="0" smtClean="0"/>
              <a:t>|</a:t>
            </a:r>
            <a:r>
              <a:rPr lang="ru-RU" dirty="0" smtClean="0"/>
              <a:t> число. месяц. год</a:t>
            </a:r>
          </a:p>
        </p:txBody>
      </p:sp>
    </p:spTree>
    <p:extLst>
      <p:ext uri="{BB962C8B-B14F-4D97-AF65-F5344CB8AC3E}">
        <p14:creationId xmlns:p14="http://schemas.microsoft.com/office/powerpoint/2010/main" val="103166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idx="1" hasCustomPrompt="1"/>
          </p:nvPr>
        </p:nvSpPr>
        <p:spPr>
          <a:xfrm>
            <a:off x="457200" y="1419622"/>
            <a:ext cx="8229600" cy="2916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Donec</a:t>
            </a:r>
            <a:r>
              <a:rPr lang="en-US" dirty="0" smtClean="0"/>
              <a:t> quam </a:t>
            </a:r>
            <a:r>
              <a:rPr lang="en-US" dirty="0" err="1" smtClean="0"/>
              <a:t>felis</a:t>
            </a:r>
            <a:r>
              <a:rPr lang="en-US" dirty="0" smtClean="0"/>
              <a:t>,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sem.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pede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,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,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. In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,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a, </a:t>
            </a:r>
            <a:r>
              <a:rPr lang="en-US" dirty="0" err="1" smtClean="0"/>
              <a:t>venenatis</a:t>
            </a:r>
            <a:r>
              <a:rPr lang="en-US" dirty="0" smtClean="0"/>
              <a:t> vitae, </a:t>
            </a:r>
            <a:r>
              <a:rPr lang="en-US" dirty="0" err="1" smtClean="0"/>
              <a:t>justo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dictum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pede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pretium</a:t>
            </a:r>
            <a:r>
              <a:rPr lang="en-US" dirty="0" smtClean="0"/>
              <a:t>. Integer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semper nisi.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ligula,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consequat</a:t>
            </a:r>
            <a:r>
              <a:rPr lang="en-US" dirty="0" smtClean="0"/>
              <a:t> vitae, </a:t>
            </a:r>
            <a:r>
              <a:rPr lang="en-US" dirty="0" err="1" smtClean="0"/>
              <a:t>eleifend</a:t>
            </a:r>
            <a:r>
              <a:rPr lang="en-US" dirty="0" smtClean="0"/>
              <a:t> ac, </a:t>
            </a:r>
            <a:r>
              <a:rPr lang="en-US" dirty="0" err="1" smtClean="0"/>
              <a:t>enim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ante, </a:t>
            </a:r>
            <a:r>
              <a:rPr lang="en-US" dirty="0" err="1" smtClean="0"/>
              <a:t>dapibus</a:t>
            </a:r>
            <a:r>
              <a:rPr lang="en-US" dirty="0" smtClean="0"/>
              <a:t> in,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feugiat</a:t>
            </a:r>
            <a:r>
              <a:rPr lang="en-US" dirty="0" smtClean="0"/>
              <a:t> a, </a:t>
            </a:r>
            <a:r>
              <a:rPr lang="en-US" dirty="0" err="1" smtClean="0"/>
              <a:t>tellus</a:t>
            </a:r>
            <a:r>
              <a:rPr lang="en-US" dirty="0" smtClean="0"/>
              <a:t>. </a:t>
            </a:r>
            <a:r>
              <a:rPr lang="en-US" dirty="0" err="1" smtClean="0"/>
              <a:t>Phasellus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nisi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nisi. Nam </a:t>
            </a:r>
            <a:r>
              <a:rPr lang="en-US" dirty="0" err="1" smtClean="0"/>
              <a:t>eget</a:t>
            </a:r>
            <a:r>
              <a:rPr lang="en-US" dirty="0" smtClean="0"/>
              <a:t> dui.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Maecenas tempus, </a:t>
            </a:r>
            <a:r>
              <a:rPr lang="en-US" dirty="0" err="1" smtClean="0"/>
              <a:t>tellus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quam semper </a:t>
            </a:r>
            <a:r>
              <a:rPr lang="en-US" dirty="0" err="1" smtClean="0"/>
              <a:t>libero</a:t>
            </a:r>
            <a:r>
              <a:rPr lang="en-US" dirty="0" smtClean="0"/>
              <a:t>,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neque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. Nam quam </a:t>
            </a:r>
            <a:r>
              <a:rPr lang="en-US" dirty="0" err="1" smtClean="0"/>
              <a:t>nunc</a:t>
            </a:r>
            <a:r>
              <a:rPr lang="en-US" dirty="0" smtClean="0"/>
              <a:t>, </a:t>
            </a:r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, </a:t>
            </a:r>
            <a:r>
              <a:rPr lang="en-US" dirty="0" err="1" smtClean="0"/>
              <a:t>luctus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id, </a:t>
            </a:r>
            <a:r>
              <a:rPr lang="en-US" dirty="0" err="1" smtClean="0"/>
              <a:t>lorem</a:t>
            </a:r>
            <a:r>
              <a:rPr lang="en-US" dirty="0" smtClean="0"/>
              <a:t>. Maecenas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et ante </a:t>
            </a:r>
            <a:r>
              <a:rPr lang="en-US" dirty="0" err="1" smtClean="0"/>
              <a:t>tincidunt</a:t>
            </a:r>
            <a:r>
              <a:rPr lang="en-US" dirty="0" smtClean="0"/>
              <a:t> tempus. </a:t>
            </a:r>
            <a:r>
              <a:rPr lang="en-US" dirty="0" err="1" smtClean="0"/>
              <a:t>Donec</a:t>
            </a:r>
            <a:r>
              <a:rPr lang="en-US" dirty="0" smtClean="0"/>
              <a:t> vitae </a:t>
            </a:r>
            <a:r>
              <a:rPr lang="en-US" dirty="0" err="1" smtClean="0"/>
              <a:t>sapien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ante. </a:t>
            </a:r>
            <a:r>
              <a:rPr lang="en-US" dirty="0" err="1" smtClean="0"/>
              <a:t>Etiam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sodales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magna.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 </a:t>
            </a:r>
            <a:r>
              <a:rPr lang="en-US" dirty="0" err="1" smtClean="0"/>
              <a:t>sodales</a:t>
            </a:r>
            <a:r>
              <a:rPr lang="en-US" dirty="0" smtClean="0"/>
              <a:t>, </a:t>
            </a:r>
            <a:r>
              <a:rPr lang="en-US" dirty="0" err="1" smtClean="0"/>
              <a:t>augue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nunc</a:t>
            </a:r>
            <a:r>
              <a:rPr lang="ru-RU" dirty="0" smtClean="0"/>
              <a:t>.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313990"/>
            <a:ext cx="627504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ПЕРВОГО УРОВНЯ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681540"/>
            <a:ext cx="6264696" cy="324036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pPr lvl="0"/>
            <a:r>
              <a:rPr lang="ru-RU" dirty="0" smtClean="0"/>
              <a:t>Заголовок второго уровня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105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екстов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5"/>
            <a:ext cx="3971925" cy="450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313990"/>
            <a:ext cx="627504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ПЕРВОГО УРОВНЯ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681540"/>
            <a:ext cx="6264696" cy="324036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pPr lvl="0"/>
            <a:r>
              <a:rPr lang="ru-RU" dirty="0" smtClean="0"/>
              <a:t>Заголовок второго уровня</a:t>
            </a:r>
            <a:endParaRPr lang="ru-RU" dirty="0"/>
          </a:p>
        </p:txBody>
      </p:sp>
      <p:sp>
        <p:nvSpPr>
          <p:cNvPr id="10" name="Объект 1"/>
          <p:cNvSpPr>
            <a:spLocks noGrp="1"/>
          </p:cNvSpPr>
          <p:nvPr>
            <p:ph idx="1" hasCustomPrompt="1"/>
          </p:nvPr>
        </p:nvSpPr>
        <p:spPr>
          <a:xfrm>
            <a:off x="457200" y="1221600"/>
            <a:ext cx="8147248" cy="1944216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  <a:r>
              <a:rPr lang="en-US" dirty="0" err="1"/>
              <a:t>Donec</a:t>
            </a:r>
            <a:r>
              <a:rPr lang="en-US" dirty="0"/>
              <a:t> quam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. In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a, </a:t>
            </a:r>
            <a:r>
              <a:rPr lang="en-US" dirty="0" err="1"/>
              <a:t>venenatis</a:t>
            </a:r>
            <a:r>
              <a:rPr lang="en-US" dirty="0"/>
              <a:t> vitae,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dictum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Integer </a:t>
            </a:r>
            <a:r>
              <a:rPr lang="en-US" dirty="0" err="1"/>
              <a:t>tincidunt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semper nisi.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ligula,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vitae, </a:t>
            </a:r>
            <a:r>
              <a:rPr lang="en-US" dirty="0" err="1"/>
              <a:t>eleifend</a:t>
            </a:r>
            <a:r>
              <a:rPr lang="en-US" dirty="0"/>
              <a:t> ac,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ante, </a:t>
            </a:r>
            <a:r>
              <a:rPr lang="en-US" dirty="0" err="1"/>
              <a:t>dapibus</a:t>
            </a:r>
            <a:r>
              <a:rPr lang="en-US" dirty="0"/>
              <a:t> in,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</a:t>
            </a:r>
            <a:r>
              <a:rPr lang="en-US" dirty="0" err="1"/>
              <a:t>feugiat</a:t>
            </a:r>
            <a:r>
              <a:rPr lang="en-US" dirty="0"/>
              <a:t> a,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nisi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nisi. Nam </a:t>
            </a:r>
            <a:r>
              <a:rPr lang="en-US" dirty="0" err="1"/>
              <a:t>eget</a:t>
            </a:r>
            <a:r>
              <a:rPr lang="en-US" dirty="0"/>
              <a:t> dui.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Maecenas tempus,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quam semper </a:t>
            </a:r>
            <a:r>
              <a:rPr lang="en-US" dirty="0" err="1"/>
              <a:t>libero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Nam quam </a:t>
            </a:r>
            <a:r>
              <a:rPr lang="en-US" dirty="0" err="1"/>
              <a:t>nunc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id, </a:t>
            </a:r>
            <a:r>
              <a:rPr lang="en-US" dirty="0" err="1"/>
              <a:t>lorem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et ante </a:t>
            </a:r>
            <a:r>
              <a:rPr lang="en-US" dirty="0" err="1"/>
              <a:t>tincidunt</a:t>
            </a:r>
            <a:r>
              <a:rPr lang="en-US" dirty="0"/>
              <a:t> tempus. </a:t>
            </a:r>
            <a:r>
              <a:rPr lang="en-US" dirty="0" err="1"/>
              <a:t>Donec</a:t>
            </a:r>
            <a:r>
              <a:rPr lang="en-US" dirty="0"/>
              <a:t> vitae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ante. </a:t>
            </a:r>
            <a:r>
              <a:rPr lang="en-US" dirty="0" err="1"/>
              <a:t>Etiam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16" name="Объект 2"/>
          <p:cNvSpPr>
            <a:spLocks noGrp="1"/>
          </p:cNvSpPr>
          <p:nvPr>
            <p:ph idx="13" hasCustomPrompt="1"/>
          </p:nvPr>
        </p:nvSpPr>
        <p:spPr>
          <a:xfrm>
            <a:off x="467544" y="3381840"/>
            <a:ext cx="3960440" cy="118813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</a:t>
            </a:r>
            <a:endParaRPr lang="ru-RU" dirty="0" smtClean="0"/>
          </a:p>
        </p:txBody>
      </p:sp>
      <p:sp>
        <p:nvSpPr>
          <p:cNvPr id="17" name="Объект 2"/>
          <p:cNvSpPr>
            <a:spLocks noGrp="1"/>
          </p:cNvSpPr>
          <p:nvPr>
            <p:ph idx="14" hasCustomPrompt="1"/>
          </p:nvPr>
        </p:nvSpPr>
        <p:spPr>
          <a:xfrm>
            <a:off x="4572000" y="3381840"/>
            <a:ext cx="4104456" cy="118813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64363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екстовые объекты разделите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467544" y="3381840"/>
            <a:ext cx="3960440" cy="118813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</a:t>
            </a:r>
            <a:endParaRPr lang="ru-RU" dirty="0" smtClean="0"/>
          </a:p>
        </p:txBody>
      </p:sp>
      <p:sp>
        <p:nvSpPr>
          <p:cNvPr id="10" name="Объект 2"/>
          <p:cNvSpPr>
            <a:spLocks noGrp="1"/>
          </p:cNvSpPr>
          <p:nvPr>
            <p:ph idx="14" hasCustomPrompt="1"/>
          </p:nvPr>
        </p:nvSpPr>
        <p:spPr>
          <a:xfrm>
            <a:off x="4572000" y="3381840"/>
            <a:ext cx="4104456" cy="118813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</a:t>
            </a:r>
            <a:endParaRPr lang="ru-RU" dirty="0" smtClean="0"/>
          </a:p>
        </p:txBody>
      </p:sp>
      <p:sp>
        <p:nvSpPr>
          <p:cNvPr id="16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681540"/>
            <a:ext cx="6264696" cy="324036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pPr lvl="0"/>
            <a:r>
              <a:rPr lang="ru-RU" dirty="0" smtClean="0"/>
              <a:t>Заголовок второго уровня</a:t>
            </a:r>
            <a:endParaRPr lang="ru-RU" dirty="0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313990"/>
            <a:ext cx="627504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ПЕРВОГО УРОВНЯ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221600"/>
            <a:ext cx="8219256" cy="194421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Donec</a:t>
            </a:r>
            <a:r>
              <a:rPr lang="en-US" dirty="0" smtClean="0"/>
              <a:t> quam </a:t>
            </a:r>
            <a:r>
              <a:rPr lang="en-US" dirty="0" err="1" smtClean="0"/>
              <a:t>felis</a:t>
            </a:r>
            <a:r>
              <a:rPr lang="en-US" dirty="0" smtClean="0"/>
              <a:t>,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sem.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pede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,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,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. In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,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a, </a:t>
            </a:r>
            <a:r>
              <a:rPr lang="en-US" dirty="0" err="1" smtClean="0"/>
              <a:t>venenatis</a:t>
            </a:r>
            <a:r>
              <a:rPr lang="en-US" dirty="0" smtClean="0"/>
              <a:t> vitae, </a:t>
            </a:r>
            <a:r>
              <a:rPr lang="en-US" dirty="0" err="1" smtClean="0"/>
              <a:t>justo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dictum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pede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pretium</a:t>
            </a:r>
            <a:r>
              <a:rPr lang="en-US" dirty="0" smtClean="0"/>
              <a:t>. Integer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semper nisi.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ligula,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consequat</a:t>
            </a:r>
            <a:r>
              <a:rPr lang="en-US" dirty="0" smtClean="0"/>
              <a:t> vitae, </a:t>
            </a:r>
            <a:r>
              <a:rPr lang="en-US" dirty="0" err="1" smtClean="0"/>
              <a:t>eleifend</a:t>
            </a:r>
            <a:r>
              <a:rPr lang="en-US" dirty="0" smtClean="0"/>
              <a:t> ac, </a:t>
            </a:r>
            <a:r>
              <a:rPr lang="en-US" dirty="0" err="1" smtClean="0"/>
              <a:t>enim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ante, </a:t>
            </a:r>
            <a:r>
              <a:rPr lang="en-US" dirty="0" err="1" smtClean="0"/>
              <a:t>dapibus</a:t>
            </a:r>
            <a:r>
              <a:rPr lang="en-US" dirty="0" smtClean="0"/>
              <a:t> in,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feugiat</a:t>
            </a:r>
            <a:r>
              <a:rPr lang="en-US" dirty="0" smtClean="0"/>
              <a:t> a, </a:t>
            </a:r>
            <a:r>
              <a:rPr lang="en-US" dirty="0" err="1" smtClean="0"/>
              <a:t>tellus</a:t>
            </a:r>
            <a:r>
              <a:rPr lang="en-US" dirty="0" smtClean="0"/>
              <a:t>. </a:t>
            </a:r>
            <a:r>
              <a:rPr lang="en-US" dirty="0" err="1" smtClean="0"/>
              <a:t>Phasellus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nisi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nisi. Nam </a:t>
            </a:r>
            <a:r>
              <a:rPr lang="en-US" dirty="0" err="1" smtClean="0"/>
              <a:t>eget</a:t>
            </a:r>
            <a:r>
              <a:rPr lang="en-US" dirty="0" smtClean="0"/>
              <a:t> dui.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Maecenas tempus, </a:t>
            </a:r>
            <a:r>
              <a:rPr lang="en-US" dirty="0" err="1" smtClean="0"/>
              <a:t>tellus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quam semper </a:t>
            </a:r>
            <a:r>
              <a:rPr lang="en-US" dirty="0" err="1" smtClean="0"/>
              <a:t>libero</a:t>
            </a:r>
            <a:r>
              <a:rPr lang="en-US" dirty="0" smtClean="0"/>
              <a:t>,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neque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. Nam quam </a:t>
            </a:r>
            <a:r>
              <a:rPr lang="en-US" dirty="0" err="1" smtClean="0"/>
              <a:t>nunc</a:t>
            </a:r>
            <a:r>
              <a:rPr lang="en-US" dirty="0" smtClean="0"/>
              <a:t>, </a:t>
            </a:r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, </a:t>
            </a:r>
            <a:r>
              <a:rPr lang="en-US" dirty="0" err="1" smtClean="0"/>
              <a:t>luctus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id, </a:t>
            </a:r>
            <a:r>
              <a:rPr lang="en-US" dirty="0" err="1" smtClean="0"/>
              <a:t>lorem</a:t>
            </a:r>
            <a:r>
              <a:rPr lang="en-US" dirty="0" smtClean="0"/>
              <a:t>. Maecenas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et ante </a:t>
            </a:r>
            <a:r>
              <a:rPr lang="en-US" dirty="0" err="1" smtClean="0"/>
              <a:t>tincidunt</a:t>
            </a:r>
            <a:r>
              <a:rPr lang="en-US" dirty="0" smtClean="0"/>
              <a:t> tempus.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9462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больши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313990"/>
            <a:ext cx="627504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ПРИМЕР ИСПОЛЬЗОВАНИЯ </a:t>
            </a:r>
            <a:br>
              <a:rPr lang="ru-RU" dirty="0" smtClean="0"/>
            </a:br>
            <a:r>
              <a:rPr lang="ru-RU" dirty="0" smtClean="0"/>
              <a:t>БОЛЬШИХ ОБЪЕКТОВ</a:t>
            </a:r>
            <a:endParaRPr lang="ru-RU" dirty="0"/>
          </a:p>
        </p:txBody>
      </p:sp>
      <p:sp>
        <p:nvSpPr>
          <p:cNvPr id="19" name="Объект 2"/>
          <p:cNvSpPr>
            <a:spLocks noGrp="1"/>
          </p:cNvSpPr>
          <p:nvPr>
            <p:ph idx="16" hasCustomPrompt="1"/>
          </p:nvPr>
        </p:nvSpPr>
        <p:spPr>
          <a:xfrm>
            <a:off x="4644008" y="1059582"/>
            <a:ext cx="4032448" cy="108012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Donec</a:t>
            </a:r>
            <a:r>
              <a:rPr lang="en-US" dirty="0" smtClean="0"/>
              <a:t> quam </a:t>
            </a:r>
            <a:r>
              <a:rPr lang="en-US" dirty="0" err="1" smtClean="0"/>
              <a:t>felis</a:t>
            </a:r>
            <a:r>
              <a:rPr lang="en-US" dirty="0" smtClean="0"/>
              <a:t>,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sem. </a:t>
            </a:r>
            <a:endParaRPr lang="en-US" dirty="0"/>
          </a:p>
        </p:txBody>
      </p:sp>
      <p:sp>
        <p:nvSpPr>
          <p:cNvPr id="22" name="Объект 2"/>
          <p:cNvSpPr>
            <a:spLocks noGrp="1"/>
          </p:cNvSpPr>
          <p:nvPr>
            <p:ph idx="17" hasCustomPrompt="1"/>
          </p:nvPr>
        </p:nvSpPr>
        <p:spPr>
          <a:xfrm>
            <a:off x="4644008" y="2211710"/>
            <a:ext cx="4032448" cy="108012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Donec</a:t>
            </a:r>
            <a:r>
              <a:rPr lang="en-US" dirty="0" smtClean="0"/>
              <a:t> quam </a:t>
            </a:r>
            <a:r>
              <a:rPr lang="en-US" dirty="0" err="1" smtClean="0"/>
              <a:t>felis</a:t>
            </a:r>
            <a:r>
              <a:rPr lang="en-US" dirty="0" smtClean="0"/>
              <a:t>,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sem. </a:t>
            </a:r>
            <a:endParaRPr lang="en-US" dirty="0"/>
          </a:p>
        </p:txBody>
      </p:sp>
      <p:sp>
        <p:nvSpPr>
          <p:cNvPr id="23" name="Объект 2"/>
          <p:cNvSpPr>
            <a:spLocks noGrp="1"/>
          </p:cNvSpPr>
          <p:nvPr>
            <p:ph idx="18" hasCustomPrompt="1"/>
          </p:nvPr>
        </p:nvSpPr>
        <p:spPr>
          <a:xfrm>
            <a:off x="4644008" y="3363838"/>
            <a:ext cx="4032448" cy="108012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Donec</a:t>
            </a:r>
            <a:r>
              <a:rPr lang="en-US" dirty="0" smtClean="0"/>
              <a:t> quam </a:t>
            </a:r>
            <a:r>
              <a:rPr lang="en-US" dirty="0" err="1" smtClean="0"/>
              <a:t>felis</a:t>
            </a:r>
            <a:r>
              <a:rPr lang="en-US" dirty="0" smtClean="0"/>
              <a:t>,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sem.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2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крупным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BBD70893-B0FA-4FAF-95DD-0CDF560984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313990"/>
            <a:ext cx="627504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+mn-lt"/>
              </a:defRPr>
            </a:lvl1pPr>
          </a:lstStyle>
          <a:p>
            <a:r>
              <a:rPr lang="ru-RU" dirty="0" smtClean="0"/>
              <a:t>ПРИМЕР ИСПОЛЬЗОВАНИЯ </a:t>
            </a:r>
            <a:br>
              <a:rPr lang="ru-RU" dirty="0" smtClean="0"/>
            </a:br>
            <a:r>
              <a:rPr lang="ru-RU" dirty="0" smtClean="0"/>
              <a:t>БОЛЬШИХ ЗАГОЛОВКОВ</a:t>
            </a:r>
            <a:endParaRPr lang="ru-RU" dirty="0"/>
          </a:p>
        </p:txBody>
      </p:sp>
      <p:sp>
        <p:nvSpPr>
          <p:cNvPr id="18" name="Объект 2"/>
          <p:cNvSpPr>
            <a:spLocks noGrp="1"/>
          </p:cNvSpPr>
          <p:nvPr>
            <p:ph idx="16" hasCustomPrompt="1"/>
          </p:nvPr>
        </p:nvSpPr>
        <p:spPr>
          <a:xfrm>
            <a:off x="467544" y="1077118"/>
            <a:ext cx="4032448" cy="3528392"/>
          </a:xfrm>
        </p:spPr>
        <p:txBody>
          <a:bodyPr>
            <a:normAutofit/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 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Donec</a:t>
            </a:r>
            <a:r>
              <a:rPr lang="en-US" dirty="0" smtClean="0"/>
              <a:t> quam </a:t>
            </a:r>
            <a:r>
              <a:rPr lang="en-US" dirty="0" err="1" smtClean="0"/>
              <a:t>felis</a:t>
            </a:r>
            <a:r>
              <a:rPr lang="en-US" dirty="0" smtClean="0"/>
              <a:t>,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pretium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sem.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pede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,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,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,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. In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,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a, </a:t>
            </a:r>
            <a:r>
              <a:rPr lang="en-US" dirty="0" err="1" smtClean="0"/>
              <a:t>venenatis</a:t>
            </a:r>
            <a:r>
              <a:rPr lang="en-US" dirty="0" smtClean="0"/>
              <a:t> vitae, </a:t>
            </a:r>
            <a:r>
              <a:rPr lang="en-US" dirty="0" err="1" smtClean="0"/>
              <a:t>justo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dictum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pede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pretium</a:t>
            </a:r>
            <a:r>
              <a:rPr lang="en-US" dirty="0" smtClean="0"/>
              <a:t>. Integer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semper nisi.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ligula,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, </a:t>
            </a:r>
            <a:r>
              <a:rPr lang="en-US" dirty="0" err="1" smtClean="0"/>
              <a:t>consequat</a:t>
            </a:r>
            <a:r>
              <a:rPr lang="en-US" dirty="0" smtClean="0"/>
              <a:t> vitae, </a:t>
            </a:r>
            <a:r>
              <a:rPr lang="en-US" dirty="0" err="1" smtClean="0"/>
              <a:t>eleifend</a:t>
            </a:r>
            <a:r>
              <a:rPr lang="en-US" dirty="0" smtClean="0"/>
              <a:t> ac, </a:t>
            </a:r>
            <a:r>
              <a:rPr lang="en-US" dirty="0" err="1" smtClean="0"/>
              <a:t>enim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ante, </a:t>
            </a:r>
            <a:r>
              <a:rPr lang="en-US" dirty="0" err="1" smtClean="0"/>
              <a:t>dapibus</a:t>
            </a:r>
            <a:r>
              <a:rPr lang="en-US" dirty="0" smtClean="0"/>
              <a:t> in,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feugiat</a:t>
            </a:r>
            <a:r>
              <a:rPr lang="en-US" dirty="0" smtClean="0"/>
              <a:t> a, </a:t>
            </a:r>
            <a:r>
              <a:rPr lang="en-US" dirty="0" err="1" smtClean="0"/>
              <a:t>tellus</a:t>
            </a:r>
            <a:r>
              <a:rPr lang="en-US" dirty="0" smtClean="0"/>
              <a:t>. </a:t>
            </a:r>
            <a:r>
              <a:rPr lang="en-US" dirty="0" err="1" smtClean="0"/>
              <a:t>Phasellus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nisi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nisi. Nam </a:t>
            </a:r>
            <a:r>
              <a:rPr lang="en-US" dirty="0" err="1" smtClean="0"/>
              <a:t>eget</a:t>
            </a:r>
            <a:r>
              <a:rPr lang="en-US" dirty="0" smtClean="0"/>
              <a:t> dui.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Maecenas tempus, </a:t>
            </a:r>
            <a:r>
              <a:rPr lang="en-US" dirty="0" err="1" smtClean="0"/>
              <a:t>tellus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quam semper </a:t>
            </a:r>
            <a:r>
              <a:rPr lang="en-US" dirty="0" err="1" smtClean="0"/>
              <a:t>libero</a:t>
            </a:r>
            <a:r>
              <a:rPr lang="en-US" dirty="0" smtClean="0"/>
              <a:t>,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neque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45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цве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4572000" y="951570"/>
            <a:ext cx="4072372" cy="91810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313990"/>
            <a:ext cx="627504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ПРИМЕР ИСПОЛЬЗОВАНИЯ ЦВЕТОВ</a:t>
            </a:r>
            <a:endParaRPr lang="ru-RU" dirty="0"/>
          </a:p>
        </p:txBody>
      </p:sp>
      <p:sp>
        <p:nvSpPr>
          <p:cNvPr id="27" name="Объект 2"/>
          <p:cNvSpPr>
            <a:spLocks noGrp="1"/>
          </p:cNvSpPr>
          <p:nvPr>
            <p:ph idx="14"/>
          </p:nvPr>
        </p:nvSpPr>
        <p:spPr>
          <a:xfrm>
            <a:off x="4572000" y="3795886"/>
            <a:ext cx="4104456" cy="936104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9004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крупными цифр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611560" y="2665119"/>
            <a:ext cx="2160240" cy="135015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1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313990"/>
            <a:ext cx="627504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ПРИМЕР ИСПОЛЬЗОВАНИЯ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БОЛЬШИХ ЦИФР</a:t>
            </a:r>
            <a:endParaRPr lang="ru-RU" dirty="0"/>
          </a:p>
        </p:txBody>
      </p:sp>
      <p:sp>
        <p:nvSpPr>
          <p:cNvPr id="27" name="Объект 2"/>
          <p:cNvSpPr>
            <a:spLocks noGrp="1"/>
          </p:cNvSpPr>
          <p:nvPr>
            <p:ph idx="14" hasCustomPrompt="1"/>
          </p:nvPr>
        </p:nvSpPr>
        <p:spPr>
          <a:xfrm>
            <a:off x="3491880" y="2665119"/>
            <a:ext cx="2160240" cy="135015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28" name="Объект 2"/>
          <p:cNvSpPr>
            <a:spLocks noGrp="1"/>
          </p:cNvSpPr>
          <p:nvPr>
            <p:ph idx="15" hasCustomPrompt="1"/>
          </p:nvPr>
        </p:nvSpPr>
        <p:spPr>
          <a:xfrm>
            <a:off x="6372200" y="2665119"/>
            <a:ext cx="2160240" cy="135015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ligula </a:t>
            </a:r>
            <a:r>
              <a:rPr lang="en-US" dirty="0" err="1" smtClean="0"/>
              <a:t>eget</a:t>
            </a:r>
            <a:r>
              <a:rPr lang="en-US" dirty="0" smtClean="0"/>
              <a:t> dolor.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988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 Reg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401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2226264"/>
            <a:ext cx="8229600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НАЗВАНИЕ ПРЕЗЕНИТАЦИИ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6896" y="2712318"/>
            <a:ext cx="8229600" cy="399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dirty="0" smtClean="0"/>
              <a:t>Подзаголовок презентации</a:t>
            </a:r>
            <a:endParaRPr lang="ru-RU" dirty="0"/>
          </a:p>
        </p:txBody>
      </p:sp>
      <p:pic>
        <p:nvPicPr>
          <p:cNvPr id="1026" name="Picture 2" descr="D:\_TRAVIN_DESIGN\2021-09 Вайсберг Сочи\Materials\Реги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1510"/>
            <a:ext cx="2362200" cy="7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68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rgbClr val="007EB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rgbClr val="000000"/>
          </a:solidFill>
          <a:latin typeface="+mn-lt"/>
          <a:ea typeface="+mn-ea"/>
          <a:cs typeface="Segoe UI Semilight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V="1">
            <a:off x="0" y="4839382"/>
            <a:ext cx="9144000" cy="326146"/>
          </a:xfrm>
          <a:prstGeom prst="rect">
            <a:avLst/>
          </a:prstGeom>
          <a:gradFill flip="none" rotWithShape="1">
            <a:gsLst>
              <a:gs pos="0">
                <a:srgbClr val="007EBE">
                  <a:shade val="30000"/>
                  <a:satMod val="115000"/>
                </a:srgbClr>
              </a:gs>
              <a:gs pos="50000">
                <a:srgbClr val="007EBE">
                  <a:shade val="67500"/>
                  <a:satMod val="115000"/>
                </a:srgbClr>
              </a:gs>
              <a:gs pos="100000">
                <a:srgbClr val="007E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627504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ПЕРВОГО УРОВНЯ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48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76256" y="4865533"/>
            <a:ext cx="194421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  <a:cs typeface="Segoe UI Semilight" pitchFamily="34" charset="0"/>
              </a:defRPr>
            </a:lvl1pPr>
          </a:lstStyle>
          <a:p>
            <a:fld id="{BBD70893-B0FA-4FAF-95DD-0CDF560984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0" name="Picture 2" descr="D:\_TRAVIN_DESIGN\2021-09 Вайсберг Сочи\Materials\Регион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373" y="287562"/>
            <a:ext cx="1296144" cy="39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75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61" r:id="rId6"/>
    <p:sldLayoutId id="2147483662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400" kern="1200">
          <a:solidFill>
            <a:schemeClr val="bg2">
              <a:lumMod val="10000"/>
            </a:schemeClr>
          </a:solidFill>
          <a:latin typeface="+mn-lt"/>
          <a:ea typeface="+mn-ea"/>
          <a:cs typeface="Segoe UI Semilight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0" y="0"/>
            <a:ext cx="9144000" cy="5164039"/>
          </a:xfrm>
          <a:prstGeom prst="rect">
            <a:avLst/>
          </a:prstGeom>
          <a:gradFill flip="none" rotWithShape="1">
            <a:gsLst>
              <a:gs pos="0">
                <a:srgbClr val="007EBE">
                  <a:shade val="30000"/>
                  <a:satMod val="115000"/>
                </a:srgbClr>
              </a:gs>
              <a:gs pos="50000">
                <a:srgbClr val="007EBE">
                  <a:shade val="67500"/>
                  <a:satMod val="115000"/>
                </a:srgbClr>
              </a:gs>
              <a:gs pos="100000">
                <a:srgbClr val="007E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863840" y="4443958"/>
            <a:ext cx="2268000" cy="216024"/>
          </a:xfrm>
        </p:spPr>
        <p:txBody>
          <a:bodyPr/>
          <a:lstStyle/>
          <a:p>
            <a:r>
              <a:rPr lang="ru-RU" dirty="0" smtClean="0">
                <a:solidFill>
                  <a:srgbClr val="FFFFFF"/>
                </a:solidFill>
                <a:cs typeface="Arial" panose="020B0604020202020204" pitchFamily="34" charset="0"/>
              </a:rPr>
              <a:t>Москва</a:t>
            </a:r>
            <a:r>
              <a:rPr lang="en-US" sz="1800" dirty="0" smtClean="0">
                <a:solidFill>
                  <a:srgbClr val="007EBE"/>
                </a:solidFill>
                <a:cs typeface="Arial" panose="020B0604020202020204" pitchFamily="34" charset="0"/>
              </a:rPr>
              <a:t> | </a:t>
            </a:r>
            <a:r>
              <a:rPr lang="ru-RU" dirty="0" smtClean="0">
                <a:solidFill>
                  <a:srgbClr val="FFFFFF"/>
                </a:solidFill>
                <a:cs typeface="Arial" panose="020B0604020202020204" pitchFamily="34" charset="0"/>
              </a:rPr>
              <a:t>Январь 2022</a:t>
            </a:r>
            <a:endParaRPr lang="ru-RU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64" y="483518"/>
            <a:ext cx="2016224" cy="573166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ctrTitle"/>
          </p:nvPr>
        </p:nvSpPr>
        <p:spPr>
          <a:xfrm>
            <a:off x="827584" y="1851670"/>
            <a:ext cx="7776864" cy="14401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ЧЕСТНЫЙ ПРОГНОЗ ДЛЯ РОССИЙСКОЙ ВАЛЮТЫ И РИСКОВ КРИЗИСА НА 2022 ГОД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2</a:t>
            </a:fld>
            <a:endParaRPr lang="ru-RU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2021</a:t>
            </a:r>
            <a:endParaRPr lang="ru-RU" dirty="0"/>
          </a:p>
        </p:txBody>
      </p:sp>
      <p:sp>
        <p:nvSpPr>
          <p:cNvPr id="20" name="Объект 19"/>
          <p:cNvSpPr>
            <a:spLocks noGrp="1"/>
          </p:cNvSpPr>
          <p:nvPr>
            <p:ph idx="16"/>
          </p:nvPr>
        </p:nvSpPr>
        <p:spPr>
          <a:xfrm>
            <a:off x="971600" y="1077118"/>
            <a:ext cx="3528392" cy="3528392"/>
          </a:xfrm>
        </p:spPr>
        <p:txBody>
          <a:bodyPr>
            <a:noAutofit/>
          </a:bodyPr>
          <a:lstStyle/>
          <a:p>
            <a:pPr fontAlgn="base"/>
            <a:r>
              <a:rPr lang="ru-RU" dirty="0" smtClean="0"/>
              <a:t>Восстановление экономики оказалось очень скорым и мощным.</a:t>
            </a:r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Предложение товаров существенно отставало от спроса, сфера услуг полностью не восстановилась</a:t>
            </a:r>
            <a:r>
              <a:rPr lang="ru-RU" dirty="0"/>
              <a:t>.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/>
              <a:t>Геополитический ландшафт был непростым, но постепенно </a:t>
            </a:r>
            <a:r>
              <a:rPr lang="ru-RU" dirty="0" smtClean="0"/>
              <a:t>улучшался.</a:t>
            </a:r>
            <a:endParaRPr lang="ru-RU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467544" y="4848598"/>
            <a:ext cx="3168352" cy="294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Segoe UI Semilight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rgbClr val="007EBE"/>
                </a:solidFill>
              </a:rPr>
              <a:t>ЧЕСТНЫЙ </a:t>
            </a:r>
            <a:r>
              <a:rPr lang="ru-RU" dirty="0">
                <a:solidFill>
                  <a:srgbClr val="007EBE"/>
                </a:solidFill>
              </a:rPr>
              <a:t>ПРОГНОЗ ДЛЯ РОССИЙСКОЙ ВАЛЮТЫ И РИСКОВ КРИЗИСА НА 2022 ГОД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915566"/>
            <a:ext cx="792088" cy="0"/>
          </a:xfrm>
          <a:prstGeom prst="line">
            <a:avLst/>
          </a:prstGeom>
          <a:ln w="19050">
            <a:solidFill>
              <a:srgbClr val="007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D:\_TRAVIN_DESIGN\ВсеЛОГО\РЕГИОН иконки\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3" y="1131590"/>
            <a:ext cx="412399" cy="3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_TRAVIN_DESIGN\ВсеЛОГО\РЕГИОН иконки\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3" y="1772981"/>
            <a:ext cx="412399" cy="3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_TRAVIN_DESIGN\ВсеЛОГО\РЕГИОН иконки\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56" y="2355726"/>
            <a:ext cx="412399" cy="3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572395"/>
              </p:ext>
            </p:extLst>
          </p:nvPr>
        </p:nvGraphicFramePr>
        <p:xfrm>
          <a:off x="4572000" y="1202400"/>
          <a:ext cx="4320000" cy="29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737">
                <a:tc rowSpan="2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Прогнозы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Январь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Июль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ВВП, %, г/г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(за год)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Безработица,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(среднегодовая)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Инфляция, %, г/г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7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(декабрь)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7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Доллар США, рублей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7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(среднегодовой)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99992" y="4227934"/>
            <a:ext cx="262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Источник: Росстат, ЦБ РФ, ИК РЕГИОН</a:t>
            </a:r>
            <a:endParaRPr lang="ru-RU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3</a:t>
            </a:fld>
            <a:endParaRPr lang="ru-RU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СПРОС</a:t>
            </a:r>
            <a:endParaRPr lang="ru-RU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467544" y="4848598"/>
            <a:ext cx="3168352" cy="294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Segoe UI Semilight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>
                <a:solidFill>
                  <a:srgbClr val="007EBE"/>
                </a:solidFill>
              </a:rPr>
              <a:t>ЧЕСТНЫЙ ПРОГНОЗ ДЛЯ РОССИЙСКОЙ ВАЛЮТЫ И РИСКОВ КРИЗИСА НА 2022 ГОД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915566"/>
            <a:ext cx="792088" cy="0"/>
          </a:xfrm>
          <a:prstGeom prst="line">
            <a:avLst/>
          </a:prstGeom>
          <a:ln w="19050">
            <a:solidFill>
              <a:srgbClr val="007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2400"/>
            <a:ext cx="432276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203598"/>
            <a:ext cx="4317329" cy="29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2413" y="4227934"/>
            <a:ext cx="2536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Источник: Росстат, Минэнерго, РЖД</a:t>
            </a:r>
            <a:endParaRPr lang="ru-RU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5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4</a:t>
            </a:fld>
            <a:endParaRPr lang="ru-RU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ЦЕНЫ</a:t>
            </a:r>
            <a:endParaRPr lang="ru-RU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467544" y="4848598"/>
            <a:ext cx="3168352" cy="294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Segoe UI Semilight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>
                <a:solidFill>
                  <a:srgbClr val="007EBE"/>
                </a:solidFill>
              </a:rPr>
              <a:t>ЧЕСТНЫЙ ПРОГНОЗ ДЛЯ РОССИЙСКОЙ ВАЛЮТЫ И РИСКОВ КРИЗИСА НА 2022 ГОД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915566"/>
            <a:ext cx="792088" cy="0"/>
          </a:xfrm>
          <a:prstGeom prst="line">
            <a:avLst/>
          </a:prstGeom>
          <a:ln w="19050">
            <a:solidFill>
              <a:srgbClr val="007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2413" y="4227934"/>
            <a:ext cx="3007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Источник: Росстат, Всемирный банк, ЦБ РФ</a:t>
            </a:r>
            <a:endParaRPr lang="ru-RU" sz="1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03598"/>
            <a:ext cx="4322763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2400"/>
            <a:ext cx="4322763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34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5</a:t>
            </a:fld>
            <a:endParaRPr lang="ru-RU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ЦЕНТРАЛЬНЫЕ БАНКИ</a:t>
            </a:r>
            <a:endParaRPr lang="ru-RU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467544" y="4848598"/>
            <a:ext cx="3168352" cy="294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Segoe UI Semilight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>
                <a:solidFill>
                  <a:srgbClr val="007EBE"/>
                </a:solidFill>
              </a:rPr>
              <a:t>ЧЕСТНЫЙ ПРОГНОЗ ДЛЯ РОССИЙСКОЙ ВАЛЮТЫ И РИСКОВ КРИЗИСА НА 2022 ГОД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915566"/>
            <a:ext cx="792088" cy="0"/>
          </a:xfrm>
          <a:prstGeom prst="line">
            <a:avLst/>
          </a:prstGeom>
          <a:ln w="19050">
            <a:solidFill>
              <a:srgbClr val="007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2413" y="4227934"/>
            <a:ext cx="4018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Источник: Банк международных расчетов, </a:t>
            </a:r>
            <a:r>
              <a:rPr lang="en-US" sz="1200" dirty="0" smtClean="0">
                <a:solidFill>
                  <a:srgbClr val="000000"/>
                </a:solidFill>
              </a:rPr>
              <a:t>Moody’s</a:t>
            </a:r>
            <a:r>
              <a:rPr lang="ru-RU" sz="1200" dirty="0" smtClean="0">
                <a:solidFill>
                  <a:srgbClr val="000000"/>
                </a:solidFill>
              </a:rPr>
              <a:t>, ЦБ РФ</a:t>
            </a:r>
            <a:endParaRPr lang="ru-RU" sz="1200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2400"/>
            <a:ext cx="432276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3598"/>
            <a:ext cx="4329113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6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6</a:t>
            </a:fld>
            <a:endParaRPr lang="ru-RU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РЫНОК ТРУДА</a:t>
            </a:r>
            <a:endParaRPr lang="ru-RU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467544" y="4848598"/>
            <a:ext cx="3168352" cy="294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Segoe UI Semilight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>
                <a:solidFill>
                  <a:srgbClr val="007EBE"/>
                </a:solidFill>
              </a:rPr>
              <a:t>ЧЕСТНЫЙ ПРОГНОЗ ДЛЯ РОССИЙСКОЙ ВАЛЮТЫ И РИСКОВ КРИЗИСА НА 2022 ГОД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915566"/>
            <a:ext cx="792088" cy="0"/>
          </a:xfrm>
          <a:prstGeom prst="line">
            <a:avLst/>
          </a:prstGeom>
          <a:ln w="19050">
            <a:solidFill>
              <a:srgbClr val="007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2413" y="4227934"/>
            <a:ext cx="1615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Источник: МВД, ОЭСР</a:t>
            </a:r>
            <a:endParaRPr lang="ru-RU" sz="1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2400"/>
            <a:ext cx="4322763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2400"/>
            <a:ext cx="432276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0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0893-B0FA-4FAF-95DD-0CDF5609843C}" type="slidenum">
              <a:rPr lang="ru-RU" smtClean="0"/>
              <a:t>7</a:t>
            </a:fld>
            <a:endParaRPr lang="ru-RU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РУБЛЬ</a:t>
            </a:r>
            <a:endParaRPr lang="ru-RU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467544" y="4848598"/>
            <a:ext cx="3168352" cy="294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Segoe UI Semilight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>
                <a:solidFill>
                  <a:srgbClr val="007EBE"/>
                </a:solidFill>
              </a:rPr>
              <a:t>ЧЕСТНЫЙ ПРОГНОЗ ДЛЯ РОССИЙСКОЙ ВАЛЮТЫ И РИСКОВ КРИЗИСА НА 2022 ГОД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915566"/>
            <a:ext cx="792088" cy="0"/>
          </a:xfrm>
          <a:prstGeom prst="line">
            <a:avLst/>
          </a:prstGeom>
          <a:ln w="19050">
            <a:solidFill>
              <a:srgbClr val="007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19"/>
          <p:cNvSpPr>
            <a:spLocks noGrp="1"/>
          </p:cNvSpPr>
          <p:nvPr>
            <p:ph idx="16"/>
          </p:nvPr>
        </p:nvSpPr>
        <p:spPr>
          <a:xfrm>
            <a:off x="971600" y="1077118"/>
            <a:ext cx="3528392" cy="3528392"/>
          </a:xfrm>
        </p:spPr>
        <p:txBody>
          <a:bodyPr>
            <a:noAutofit/>
          </a:bodyPr>
          <a:lstStyle/>
          <a:p>
            <a:pPr fontAlgn="base"/>
            <a:r>
              <a:rPr lang="ru-RU" dirty="0" smtClean="0"/>
              <a:t>Геополитическая премия в рубле исчезла к концу 2021 года. Но с приближением промежуточных выборов в Конгресс США (переизбрание 100% Палаты представителей и 34% Сената) она может </a:t>
            </a:r>
            <a:r>
              <a:rPr lang="ru-RU" dirty="0"/>
              <a:t>вновь </a:t>
            </a:r>
            <a:r>
              <a:rPr lang="ru-RU" dirty="0" smtClean="0"/>
              <a:t>вырасти.</a:t>
            </a:r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Торговый баланс в 2022 году сохранит большой профицит за счет высоких цен на сырье.</a:t>
            </a:r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Крупнейшие экспортеры увеличат продажу валюты для финансирования капитальных вложений и возросших налоговых выплат.</a:t>
            </a:r>
            <a:endParaRPr lang="ru-RU" dirty="0"/>
          </a:p>
        </p:txBody>
      </p:sp>
      <p:pic>
        <p:nvPicPr>
          <p:cNvPr id="10" name="Picture 2" descr="D:\_TRAVIN_DESIGN\ВсеЛОГО\РЕГИОН иконки\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3" y="1131590"/>
            <a:ext cx="412399" cy="3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_TRAVIN_DESIGN\ВсеЛОГО\РЕГИОН иконки\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56" y="2355726"/>
            <a:ext cx="412399" cy="3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499992" y="4227934"/>
            <a:ext cx="2183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Источник: </a:t>
            </a:r>
            <a:r>
              <a:rPr lang="en-US" sz="1200" dirty="0" err="1" smtClean="0">
                <a:solidFill>
                  <a:srgbClr val="000000"/>
                </a:solidFill>
              </a:rPr>
              <a:t>Refinitiv</a:t>
            </a:r>
            <a:r>
              <a:rPr lang="ru-RU" sz="1200" dirty="0" smtClean="0">
                <a:solidFill>
                  <a:srgbClr val="000000"/>
                </a:solidFill>
              </a:rPr>
              <a:t>, ИК РЕГИОН</a:t>
            </a:r>
            <a:endParaRPr lang="ru-RU" sz="12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2400"/>
            <a:ext cx="432276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D:\_TRAVIN_DESIGN\ВсеЛОГО\РЕГИОН иконки\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3" y="2994329"/>
            <a:ext cx="412399" cy="3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1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0" y="0"/>
            <a:ext cx="9144000" cy="5164039"/>
          </a:xfrm>
          <a:prstGeom prst="rect">
            <a:avLst/>
          </a:prstGeom>
          <a:gradFill flip="none" rotWithShape="1">
            <a:gsLst>
              <a:gs pos="0">
                <a:srgbClr val="007EBE">
                  <a:shade val="30000"/>
                  <a:satMod val="115000"/>
                </a:srgbClr>
              </a:gs>
              <a:gs pos="50000">
                <a:srgbClr val="007EBE">
                  <a:shade val="67500"/>
                  <a:satMod val="115000"/>
                </a:srgbClr>
              </a:gs>
              <a:gs pos="100000">
                <a:srgbClr val="007E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930" y="1851670"/>
            <a:ext cx="2116140" cy="62871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71700" y="2552395"/>
            <a:ext cx="5400600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117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2235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8352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4469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80587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6704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2822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8939" algn="l" defTabSz="1512235" rtl="0" eaLnBrk="1" latinLnBrk="0" hangingPunct="1"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region.ru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(495)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777-29-64</a:t>
            </a:r>
          </a:p>
        </p:txBody>
      </p:sp>
    </p:spTree>
    <p:extLst>
      <p:ext uri="{BB962C8B-B14F-4D97-AF65-F5344CB8AC3E}">
        <p14:creationId xmlns:p14="http://schemas.microsoft.com/office/powerpoint/2010/main" val="31194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-10-Sudarikov_VERONA_v1">
  <a:themeElements>
    <a:clrScheme name="Region">
      <a:dk1>
        <a:srgbClr val="007EBE"/>
      </a:dk1>
      <a:lt1>
        <a:sysClr val="window" lastClr="FFFFFF"/>
      </a:lt1>
      <a:dk2>
        <a:srgbClr val="95B3D7"/>
      </a:dk2>
      <a:lt2>
        <a:srgbClr val="D8D8D8"/>
      </a:lt2>
      <a:accent1>
        <a:srgbClr val="17365D"/>
      </a:accent1>
      <a:accent2>
        <a:srgbClr val="8CC63F"/>
      </a:accent2>
      <a:accent3>
        <a:srgbClr val="F7931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Segoe UI Semibold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Страница с текстом">
  <a:themeElements>
    <a:clrScheme name="Region">
      <a:dk1>
        <a:srgbClr val="007EBE"/>
      </a:dk1>
      <a:lt1>
        <a:sysClr val="window" lastClr="FFFFFF"/>
      </a:lt1>
      <a:dk2>
        <a:srgbClr val="95B3D7"/>
      </a:dk2>
      <a:lt2>
        <a:srgbClr val="D8D8D8"/>
      </a:lt2>
      <a:accent1>
        <a:srgbClr val="17365D"/>
      </a:accent1>
      <a:accent2>
        <a:srgbClr val="8CC63F"/>
      </a:accent2>
      <a:accent3>
        <a:srgbClr val="F7931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Segoe UI Semibold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Финальный слайд Reg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2019-10-Sudarikov_VERONA_v1</Template>
  <TotalTime>4435</TotalTime>
  <Words>290</Words>
  <Application>Microsoft Office PowerPoint</Application>
  <PresentationFormat>Экран (16:9)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 Semilight</vt:lpstr>
      <vt:lpstr>2019-10-Sudarikov_VERONA_v1</vt:lpstr>
      <vt:lpstr>Страница с текстом</vt:lpstr>
      <vt:lpstr>Финальный слайд Region</vt:lpstr>
      <vt:lpstr>ЧЕСТНЫЙ ПРОГНОЗ ДЛЯ РОССИЙСКОЙ ВАЛЮТЫ И РИСКОВ КРИЗИСА НА 2022 ГОД</vt:lpstr>
      <vt:lpstr>ИТОГИ 2021</vt:lpstr>
      <vt:lpstr>СПРОС</vt:lpstr>
      <vt:lpstr>ЦЕНЫ</vt:lpstr>
      <vt:lpstr>ЦЕНТРАЛЬНЫЕ БАНКИ</vt:lpstr>
      <vt:lpstr>РЫНОК ТРУДА</vt:lpstr>
      <vt:lpstr>РУБЛЬ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FINANCIAL ECOSISTEM FOR NEW GENERATIONS</dc:title>
  <dc:creator>Олег Травин</dc:creator>
  <cp:lastModifiedBy>Тишина Наталья Викторовна</cp:lastModifiedBy>
  <cp:revision>461</cp:revision>
  <cp:lastPrinted>2019-09-13T12:11:37Z</cp:lastPrinted>
  <dcterms:created xsi:type="dcterms:W3CDTF">2019-09-25T09:36:32Z</dcterms:created>
  <dcterms:modified xsi:type="dcterms:W3CDTF">2022-01-12T08:36:53Z</dcterms:modified>
</cp:coreProperties>
</file>